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77" r:id="rId4"/>
    <p:sldId id="273" r:id="rId5"/>
    <p:sldId id="275" r:id="rId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41"/>
    <p:restoredTop sz="94629"/>
  </p:normalViewPr>
  <p:slideViewPr>
    <p:cSldViewPr>
      <p:cViewPr varScale="1">
        <p:scale>
          <a:sx n="85" d="100"/>
          <a:sy n="85" d="100"/>
        </p:scale>
        <p:origin x="176" y="6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30T05:46:00.17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1,'61'0,"-2"0,15 0,-8 0,-8 0,-9 0,-17 0,-2 0,-5 0,-5 0,1 0,-3 0,-1 0,0 0,0 0,-3 0,-2 0,-3 0,4 0,-4 0,3 0,-1 0,-2 0,2 0,0 0,-1 0,4 0,-6 0,4 0,2 0,-5 0,5 0,-2 0,-4 0,2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30T05:46:16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24575,'6'0'0,"1"0"0,-2 0 0,6 0 0,-7 0 0,8 0 0,-7 0 0,3 0 0,-1 0 0,0 0 0,2 0 0,-1 0 0,0 0 0,1 0 0,-1 0 0,0 0 0,-1 0 0,-4 0 0,3 0 0,-4 0 0,3 0 0,-3 0 0,4 0 0,-1 0 0,3 0 0,2 0 0,1 0 0,2 0 0,0 0 0,1 0 0,2 0 0,1 0 0,0 0 0,0 0 0,-3 0 0,2 0 0,-2 0 0,3 0 0,1 0 0,-1 0 0,5 0 0,1 0 0,3 0 0,-2 3 0,-3-1 0,-2 1 0,-2-2 0,0-1 0,1 0 0,-1 0 0,0 0 0,1 0 0,0 0 0,3 0 0,3 0 0,-2 0 0,0 0 0,-5 0 0,0 0 0,1 0 0,-4 0 0,2 0 0,-3 0 0,0 0 0,1 0 0,-3 0 0,5 0 0,-2 0 0,4 0 0,-1 0 0,0 0 0,-3 0 0,2 0 0,-3 0 0,4 0 0,1 0 0,-1 0 0,0 0 0,0 0 0,1 0 0,-4 0 0,0 0 0,-5 0 0,-2 0 0,-5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30T05:46:33.9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78 24575,'0'9'0,"0"9"0,0-2 0,0 6 0,0-5 0,0-1 0,0 3 0,0-3 0,0 3 0,0-2 0,0 0 0,0 1 0,0-3 0,0-2 0,0-3 0,0-2 0,0 0 0,0 0 0,0 0 0,0 0 0,0 0 0,4 2 0,-4-3 0,7 2 0,-7-3 0,6 1 0,-2-1 0,2-2 0,-1 3 0,3-6 0,-3 6 0,4-5 0,-4 4 0,2-4 0,0 0 0,-1-2 0,1 0 0,-2 0 0,0 0 0,1 0 0,1 0 0,0 0 0,-1 0 0,0 0 0,0 0 0,-1 0 0,-1 0 0,0 0 0,1 0 0,-2 0 0,2 0 0,-2 0 0,2 0 0,0 0 0,0 0 0,1 0 0,-1 0 0,0 0 0,0 0 0,-2 0 0,3 0 0,-2 0 0,3 0 0,-2 0 0,2 0 0,-2 0 0,3 0 0,-2 0 0,2 0 0,2 0 0,-4 0 0,4 0 0,-5 0 0,3 0 0,-1 0 0,0 0 0,2 0 0,-1 0 0,0 0 0,0 0 0,0 0 0,2 0 0,1 0 0,1 0 0,-1 0 0,-1 0 0,-3 0 0,0 0 0,0 0 0,3 0 0,-2 0 0,3 0 0,-3 0 0,-1 0 0,0 0 0,0 0 0,0 0 0,1 0 0,0 0 0,1 0 0,-1 0 0,2 0 0,-1 0 0,0 0 0,-2 0 0,-2 0 0,2 0 0,-2 0 0,2 0 0,0 0 0,-1 0 0,0 0 0,0 0 0,-2 0 0,1 0 0,0 0 0,-2 0 0,0-2 0,-2-2 0,-1-14 0,0 6 0,0-26 0,0 19 0,0-13 0,0 14 0,3 1 0,-2 0 0,3 1 0,-4 1 0,0 4 0,0-4 0,0 6 0,0-3 0,0 3 0,0 1 0,0 0 0,0 0 0,0 1 0,0 0 0,0-2 0,0 0 0,0-3 0,0 0 0,0 1 0,0 0 0,0 1 0,0 1 0,0 1 0,0 0 0,0-1 0,0 1 0,0 1 0,0 1 0,0 0 0,0 3 0,0 0 0,0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30T05:49:43.5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 24575,'19'0'0,"12"0"0,7 0 0,18 0 0,-12 0 0,5 0 0,-14 0 0,-2 0 0,3 0 0,-6 0 0,2 0 0,1 0 0,-4 0 0,7 0 0,-10 0 0,3-2 0,-5-5 0,3 2 0,3-4 0,-2 7 0,4 0 0,-1 2 0,5 0 0,0 0 0,8 0 0,1 0 0,0 0 0,-5 0 0,-7 0 0,-9 0 0,-6 0 0,-9 0 0,-5 0 0,-4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30T05:49:45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24575,'25'0'0,"16"0"0,20 0 0,36 0 0,-2 0 0,-36 0 0,0 0 0,39 0 0,-11 0 0,-26 0 0,-23 0 0,-13 0 0,-10 0 0,-2 0 0,-3 0 0,1 3 0,3-2 0,1 3 0,3 0 0,-1-3 0,1 6 0,4-6 0,5 3 0,3-3 0,7 2 0,-7 0 0,6 4 0,-8-5 0,-1 1 0,-6-3 0,-6 0 0,-5 0 0,-9 0 0,-8 0 0,1 0 0,-1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30T05:49:47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 24575,'26'0'0,"43"0"0,-7 0 0,13 0 0,-6 0 0,10 0 0,3 0 0,-6 0 0,0 0 0,-4 0 0,4 0 0,4 0 0,8 1 0,-4-1 0,-12-1 0,-5-4 0,-8 0 0,-1 5 0,-7-2 0,-5-7 0,-27 9 0,-10 0 0,-7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1187" y="305181"/>
            <a:ext cx="10556544" cy="13321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18586"/>
            <a:ext cx="9724390" cy="2839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6/29/26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d.soyad@toros.edu.tr" TargetMode="External"/><Relationship Id="rId2" Type="http://schemas.openxmlformats.org/officeDocument/2006/relationships/hyperlink" Target="https://ekampus.toros.edu.tr/Logi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customXml" Target="../ink/ink2.xml"/><Relationship Id="rId15" Type="http://schemas.openxmlformats.org/officeDocument/2006/relationships/image" Target="../media/image11.png"/><Relationship Id="rId10" Type="http://schemas.openxmlformats.org/officeDocument/2006/relationships/customXml" Target="../ink/ink4.xml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4306" y="1524711"/>
            <a:ext cx="3837940" cy="369824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416559" marR="408305" indent="635" algn="ctr">
              <a:lnSpc>
                <a:spcPts val="3570"/>
              </a:lnSpc>
              <a:spcBef>
                <a:spcPts val="545"/>
              </a:spcBef>
            </a:pPr>
            <a:r>
              <a:rPr sz="3300" b="1" spc="-10" dirty="0">
                <a:latin typeface="Times New Roman"/>
                <a:cs typeface="Times New Roman"/>
              </a:rPr>
              <a:t>TOROS ÜNİVERSİTESİ SAĞLIK</a:t>
            </a:r>
            <a:endParaRPr sz="3300">
              <a:latin typeface="Times New Roman"/>
              <a:cs typeface="Times New Roman"/>
            </a:endParaRPr>
          </a:p>
          <a:p>
            <a:pPr marL="1270" algn="ctr">
              <a:lnSpc>
                <a:spcPts val="3304"/>
              </a:lnSpc>
            </a:pPr>
            <a:r>
              <a:rPr sz="3300" b="1" spc="-10" dirty="0">
                <a:latin typeface="Times New Roman"/>
                <a:cs typeface="Times New Roman"/>
              </a:rPr>
              <a:t>BİLİMLERİ</a:t>
            </a:r>
            <a:endParaRPr sz="3300">
              <a:latin typeface="Times New Roman"/>
              <a:cs typeface="Times New Roman"/>
            </a:endParaRPr>
          </a:p>
          <a:p>
            <a:pPr marL="635" algn="ctr">
              <a:lnSpc>
                <a:spcPts val="3565"/>
              </a:lnSpc>
            </a:pPr>
            <a:r>
              <a:rPr sz="3300" b="1" spc="-10" dirty="0">
                <a:latin typeface="Times New Roman"/>
                <a:cs typeface="Times New Roman"/>
              </a:rPr>
              <a:t>FAKÜLTESİ</a:t>
            </a:r>
            <a:endParaRPr sz="3300">
              <a:latin typeface="Times New Roman"/>
              <a:cs typeface="Times New Roman"/>
            </a:endParaRPr>
          </a:p>
          <a:p>
            <a:pPr marL="12065" marR="5080" indent="2540" algn="ctr">
              <a:lnSpc>
                <a:spcPts val="3560"/>
              </a:lnSpc>
              <a:spcBef>
                <a:spcPts val="254"/>
              </a:spcBef>
            </a:pPr>
            <a:r>
              <a:rPr sz="3300" b="1" dirty="0">
                <a:latin typeface="Times New Roman"/>
                <a:cs typeface="Times New Roman"/>
              </a:rPr>
              <a:t>FİZYOTERAPİ</a:t>
            </a:r>
            <a:r>
              <a:rPr sz="3300" b="1" spc="-165" dirty="0">
                <a:latin typeface="Times New Roman"/>
                <a:cs typeface="Times New Roman"/>
              </a:rPr>
              <a:t> </a:t>
            </a:r>
            <a:r>
              <a:rPr sz="3300" b="1" spc="-25" dirty="0">
                <a:latin typeface="Times New Roman"/>
                <a:cs typeface="Times New Roman"/>
              </a:rPr>
              <a:t>VE </a:t>
            </a:r>
            <a:r>
              <a:rPr sz="3300" b="1" spc="-30" dirty="0">
                <a:latin typeface="Times New Roman"/>
                <a:cs typeface="Times New Roman"/>
              </a:rPr>
              <a:t>REHABİLİTASYON </a:t>
            </a:r>
            <a:r>
              <a:rPr sz="3300" b="1" spc="-10" dirty="0">
                <a:latin typeface="Times New Roman"/>
                <a:cs typeface="Times New Roman"/>
              </a:rPr>
              <a:t>BÖLÜMÜ</a:t>
            </a:r>
            <a:endParaRPr sz="33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45608" y="0"/>
            <a:ext cx="6617334" cy="6727825"/>
            <a:chOff x="5245608" y="0"/>
            <a:chExt cx="6617334" cy="6727825"/>
          </a:xfrm>
        </p:grpSpPr>
        <p:sp>
          <p:nvSpPr>
            <p:cNvPr id="4" name="object 4"/>
            <p:cNvSpPr/>
            <p:nvPr/>
          </p:nvSpPr>
          <p:spPr>
            <a:xfrm>
              <a:off x="9416796" y="5701284"/>
              <a:ext cx="2432685" cy="152400"/>
            </a:xfrm>
            <a:custGeom>
              <a:avLst/>
              <a:gdLst/>
              <a:ahLst/>
              <a:cxnLst/>
              <a:rect l="l" t="t" r="r" b="b"/>
              <a:pathLst>
                <a:path w="2432684" h="152400">
                  <a:moveTo>
                    <a:pt x="0" y="152399"/>
                  </a:moveTo>
                  <a:lnTo>
                    <a:pt x="2432177" y="152399"/>
                  </a:lnTo>
                  <a:lnTo>
                    <a:pt x="2432177" y="0"/>
                  </a:lnTo>
                  <a:lnTo>
                    <a:pt x="0" y="0"/>
                  </a:lnTo>
                  <a:lnTo>
                    <a:pt x="0" y="152399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416796" y="0"/>
              <a:ext cx="2446020" cy="5532120"/>
            </a:xfrm>
            <a:custGeom>
              <a:avLst/>
              <a:gdLst/>
              <a:ahLst/>
              <a:cxnLst/>
              <a:rect l="l" t="t" r="r" b="b"/>
              <a:pathLst>
                <a:path w="2446020" h="5532120">
                  <a:moveTo>
                    <a:pt x="2446020" y="0"/>
                  </a:moveTo>
                  <a:lnTo>
                    <a:pt x="0" y="0"/>
                  </a:lnTo>
                  <a:lnTo>
                    <a:pt x="0" y="5532120"/>
                  </a:lnTo>
                  <a:lnTo>
                    <a:pt x="2446020" y="5532120"/>
                  </a:lnTo>
                  <a:lnTo>
                    <a:pt x="244602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5608" y="254457"/>
              <a:ext cx="6380226" cy="6473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87340" y="269747"/>
              <a:ext cx="6116320" cy="6209030"/>
            </a:xfrm>
            <a:custGeom>
              <a:avLst/>
              <a:gdLst/>
              <a:ahLst/>
              <a:cxnLst/>
              <a:rect l="l" t="t" r="r" b="b"/>
              <a:pathLst>
                <a:path w="6116320" h="6209030">
                  <a:moveTo>
                    <a:pt x="6115812" y="0"/>
                  </a:moveTo>
                  <a:lnTo>
                    <a:pt x="0" y="0"/>
                  </a:lnTo>
                  <a:lnTo>
                    <a:pt x="0" y="6208776"/>
                  </a:lnTo>
                  <a:lnTo>
                    <a:pt x="6115812" y="6208776"/>
                  </a:lnTo>
                  <a:lnTo>
                    <a:pt x="61158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 descr="metin, daire, logo, yazı tipi içeren bir resim  Yapay zeka tarafından oluşturulmuş içerik yanlış olabilir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0324" y="569976"/>
              <a:ext cx="5608320" cy="56083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61187" y="699973"/>
            <a:ext cx="29000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Times New Roman"/>
                <a:cs typeface="Times New Roman"/>
              </a:rPr>
              <a:t>OBS</a:t>
            </a:r>
            <a:r>
              <a:rPr b="0" spc="-10" dirty="0">
                <a:latin typeface="Times New Roman"/>
                <a:cs typeface="Times New Roman"/>
              </a:rPr>
              <a:t> GİRİŞİ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22782" y="2042922"/>
            <a:ext cx="3957954" cy="370840"/>
          </a:xfrm>
          <a:prstGeom prst="rect">
            <a:avLst/>
          </a:prstGeom>
          <a:solidFill>
            <a:srgbClr val="E8E8E8"/>
          </a:solidFill>
          <a:ln w="38100">
            <a:solidFill>
              <a:srgbClr val="0D2841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300"/>
              </a:spcBef>
            </a:pPr>
            <a:r>
              <a:rPr sz="1800" spc="-10" dirty="0">
                <a:latin typeface="Times New Roman"/>
                <a:cs typeface="Times New Roman"/>
                <a:hlinkClick r:id="rId2"/>
              </a:rPr>
              <a:t>https://ekampus.toros.edu.tr/Login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-155956"/>
            <a:ext cx="16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 MT"/>
                <a:cs typeface="Arial MT"/>
              </a:rPr>
              <a:t>•.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90309" y="1212341"/>
            <a:ext cx="5570220" cy="2032000"/>
          </a:xfrm>
          <a:prstGeom prst="rect">
            <a:avLst/>
          </a:prstGeom>
          <a:solidFill>
            <a:srgbClr val="FAE2D5"/>
          </a:solidFill>
          <a:ln w="28955">
            <a:solidFill>
              <a:srgbClr val="FFC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170" marR="972819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latin typeface="Times New Roman"/>
                <a:cs typeface="Times New Roman"/>
              </a:rPr>
              <a:t>OBS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hesaplarınız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Bilgi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İşlem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Merkezi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tarafından açılacaktır.</a:t>
            </a:r>
            <a:endParaRPr sz="1800" dirty="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Kullanıcı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adı: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  <a:hlinkClick r:id="rId3"/>
              </a:rPr>
              <a:t>ad.soyad@toros.edu.tr</a:t>
            </a:r>
            <a:endParaRPr sz="1800" dirty="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Şifre: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T.C.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Kimlik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Numaranız</a:t>
            </a:r>
            <a:endParaRPr sz="1800" dirty="0">
              <a:latin typeface="Times New Roman"/>
              <a:cs typeface="Times New Roman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Bu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hesapla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sisteme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giriş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yapabilirsiniz.</a:t>
            </a:r>
            <a:endParaRPr sz="1800" dirty="0">
              <a:latin typeface="Times New Roman"/>
              <a:cs typeface="Times New Roman"/>
            </a:endParaRPr>
          </a:p>
          <a:p>
            <a:pPr marL="90170" marR="421005">
              <a:lnSpc>
                <a:spcPct val="100000"/>
              </a:lnSpc>
            </a:pPr>
            <a:r>
              <a:rPr sz="1800" spc="-25" dirty="0">
                <a:latin typeface="Times New Roman"/>
                <a:cs typeface="Times New Roman"/>
              </a:rPr>
              <a:t>Ayrıca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  <a:hlinkClick r:id="rId3"/>
              </a:rPr>
              <a:t>ad.soyad@toros.edu.tr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adresini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iletişimlerinizde kullanabilirsiniz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8" name="Resim 7" descr="metin, ekran görüntüsü, yazı tipi, tasarım içeren bir resim&#10;&#10;Açıklama otomatik olarak oluşturuldu">
            <a:extLst>
              <a:ext uri="{FF2B5EF4-FFF2-40B4-BE49-F238E27FC236}">
                <a16:creationId xmlns:a16="http://schemas.microsoft.com/office/drawing/2014/main" id="{6E4AD6D8-98F2-8DD5-9EAF-6EB5C4CF13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86" y="3581400"/>
            <a:ext cx="5715813" cy="28161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7A38723-0898-9340-EB37-8097DF831CEA}"/>
              </a:ext>
            </a:extLst>
          </p:cNvPr>
          <p:cNvSpPr txBox="1"/>
          <p:nvPr/>
        </p:nvSpPr>
        <p:spPr>
          <a:xfrm>
            <a:off x="464694" y="1221250"/>
            <a:ext cx="10660505" cy="4929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 Sınav Yoklama Tutanağı (Vize, Final, Bütünleme(varsa)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 </a:t>
            </a:r>
            <a:r>
              <a:rPr lang="tr-TR" sz="1800" spc="-10" dirty="0">
                <a:latin typeface="Times New Roman"/>
                <a:cs typeface="Times New Roman"/>
              </a:rPr>
              <a:t>Vize</a:t>
            </a:r>
            <a:r>
              <a:rPr lang="tr-TR" sz="1800" spc="-55" dirty="0">
                <a:latin typeface="Times New Roman"/>
                <a:cs typeface="Times New Roman"/>
              </a:rPr>
              <a:t> </a:t>
            </a:r>
            <a:r>
              <a:rPr lang="tr-TR" sz="1800" dirty="0">
                <a:latin typeface="Times New Roman"/>
                <a:cs typeface="Times New Roman"/>
              </a:rPr>
              <a:t>sınav</a:t>
            </a:r>
            <a:r>
              <a:rPr lang="tr-TR" sz="1800" spc="-35" dirty="0">
                <a:latin typeface="Times New Roman"/>
                <a:cs typeface="Times New Roman"/>
              </a:rPr>
              <a:t> </a:t>
            </a:r>
            <a:r>
              <a:rPr lang="tr-TR" sz="1800" dirty="0">
                <a:latin typeface="Times New Roman"/>
                <a:cs typeface="Times New Roman"/>
              </a:rPr>
              <a:t>kağıtları</a:t>
            </a:r>
            <a:endParaRPr lang="tr-TR" spc="-10" dirty="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sz="1800" kern="0" spc="-1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3- </a:t>
            </a:r>
            <a:r>
              <a:rPr lang="tr-TR" sz="1800" dirty="0">
                <a:latin typeface="Times New Roman"/>
                <a:cs typeface="Times New Roman"/>
              </a:rPr>
              <a:t>Final</a:t>
            </a:r>
            <a:r>
              <a:rPr lang="tr-TR" sz="1800" spc="-10" dirty="0">
                <a:latin typeface="Times New Roman"/>
                <a:cs typeface="Times New Roman"/>
              </a:rPr>
              <a:t> </a:t>
            </a:r>
            <a:r>
              <a:rPr lang="tr-TR" sz="1800" dirty="0">
                <a:latin typeface="Times New Roman"/>
                <a:cs typeface="Times New Roman"/>
              </a:rPr>
              <a:t>sınav</a:t>
            </a:r>
            <a:r>
              <a:rPr lang="tr-TR" sz="1800" spc="-20" dirty="0">
                <a:latin typeface="Times New Roman"/>
                <a:cs typeface="Times New Roman"/>
              </a:rPr>
              <a:t> </a:t>
            </a:r>
            <a:r>
              <a:rPr lang="tr-TR" sz="1800" dirty="0">
                <a:latin typeface="Times New Roman"/>
                <a:cs typeface="Times New Roman"/>
              </a:rPr>
              <a:t>kağıtları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4- Bütünleme /Mazeret </a:t>
            </a:r>
            <a:r>
              <a:rPr lang="tr-TR" sz="1800" dirty="0">
                <a:latin typeface="Times New Roman"/>
                <a:cs typeface="Times New Roman"/>
              </a:rPr>
              <a:t>sınav</a:t>
            </a:r>
            <a:r>
              <a:rPr lang="tr-TR" sz="1800" spc="-20" dirty="0">
                <a:latin typeface="Times New Roman"/>
                <a:cs typeface="Times New Roman"/>
              </a:rPr>
              <a:t> </a:t>
            </a:r>
            <a:r>
              <a:rPr lang="tr-TR" sz="1800" dirty="0">
                <a:latin typeface="Times New Roman"/>
                <a:cs typeface="Times New Roman"/>
              </a:rPr>
              <a:t>kağıtları</a:t>
            </a:r>
            <a:r>
              <a:rPr lang="tr-TR" sz="1800" spc="-10" dirty="0">
                <a:latin typeface="Times New Roman"/>
                <a:cs typeface="Times New Roman"/>
              </a:rPr>
              <a:t> (varsa)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 Vize, 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Final, Bütünleme, Mazeret (varsa) </a:t>
            </a: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Cevap Anahtarı  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Sınav Sonuç Listesi (</a:t>
            </a:r>
            <a:r>
              <a:rPr lang="tr-TR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YID (Yarıyıl içi değerlendirme </a:t>
            </a: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aporu), YSSN (Yarıyıl sonu </a:t>
            </a: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eğerlendirme </a:t>
            </a:r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aporu), Bütünleme Raporları </a:t>
            </a: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 de indirilip çıktısı alınacak)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Öğrenci Devam Çizelgesi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  Ders İzlencesi /Bologna</a:t>
            </a:r>
            <a:endParaRPr lang="tr-T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47EF5C5-63C7-E8EC-527F-EE5BBBC2569A}"/>
              </a:ext>
            </a:extLst>
          </p:cNvPr>
          <p:cNvSpPr txBox="1"/>
          <p:nvPr/>
        </p:nvSpPr>
        <p:spPr>
          <a:xfrm>
            <a:off x="469692" y="609600"/>
            <a:ext cx="51058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i="0" u="sng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Sınav Evrakı Zarfında Yer Alacak Dosyalar:</a:t>
            </a:r>
            <a:endParaRPr lang="tr-TR" sz="200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BB3021F-C134-0250-6AA9-0DCB68C76245}"/>
              </a:ext>
            </a:extLst>
          </p:cNvPr>
          <p:cNvSpPr txBox="1"/>
          <p:nvPr/>
        </p:nvSpPr>
        <p:spPr>
          <a:xfrm>
            <a:off x="4267200" y="5251913"/>
            <a:ext cx="7155306" cy="1141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10"/>
              </a:spcBef>
              <a:tabLst>
                <a:tab pos="241300" algn="l"/>
              </a:tabLst>
            </a:pPr>
            <a:r>
              <a:rPr sz="2600" dirty="0">
                <a:latin typeface="Segoe UI Symbol"/>
                <a:cs typeface="Segoe UI Symbol"/>
              </a:rPr>
              <a:t>📌</a:t>
            </a:r>
            <a:r>
              <a:rPr sz="2600" spc="-95" dirty="0">
                <a:latin typeface="Segoe UI Symbol"/>
                <a:cs typeface="Segoe UI Symbol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Tüm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belgeler</a:t>
            </a:r>
            <a:r>
              <a:rPr sz="2600" b="1" spc="-8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ve</a:t>
            </a:r>
            <a:r>
              <a:rPr sz="2600" b="1" spc="-1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dosya,</a:t>
            </a:r>
            <a:r>
              <a:rPr sz="2600" b="1" spc="-3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öğretim</a:t>
            </a:r>
            <a:r>
              <a:rPr sz="2600" b="1" spc="-45" dirty="0">
                <a:latin typeface="Times New Roman"/>
                <a:cs typeface="Times New Roman"/>
              </a:rPr>
              <a:t> </a:t>
            </a:r>
            <a:r>
              <a:rPr sz="2600" b="1" dirty="0">
                <a:latin typeface="Times New Roman"/>
                <a:cs typeface="Times New Roman"/>
              </a:rPr>
              <a:t>elemanı</a:t>
            </a:r>
            <a:r>
              <a:rPr sz="2600" b="1" spc="-25" dirty="0">
                <a:latin typeface="Times New Roman"/>
                <a:cs typeface="Times New Roman"/>
              </a:rPr>
              <a:t> </a:t>
            </a:r>
            <a:r>
              <a:rPr sz="2600" b="1" spc="-10" dirty="0">
                <a:latin typeface="Times New Roman"/>
                <a:cs typeface="Times New Roman"/>
              </a:rPr>
              <a:t>tarafından imzalanmalıdır.</a:t>
            </a:r>
            <a:endParaRPr sz="2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2691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ekran görüntüsü, metin, yazılım içeren bir resim&#10;&#10;Açıklama otomatik olarak oluşturuldu">
            <a:extLst>
              <a:ext uri="{FF2B5EF4-FFF2-40B4-BE49-F238E27FC236}">
                <a16:creationId xmlns:a16="http://schemas.microsoft.com/office/drawing/2014/main" id="{229C08DA-2E24-E8BA-AAD8-57E4AB8AB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" y="23751"/>
            <a:ext cx="7772400" cy="43166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Mürekkep 4">
                <a:extLst>
                  <a:ext uri="{FF2B5EF4-FFF2-40B4-BE49-F238E27FC236}">
                    <a16:creationId xmlns:a16="http://schemas.microsoft.com/office/drawing/2014/main" id="{52419E79-20DC-0AE7-ACA3-1873A6D574A1}"/>
                  </a:ext>
                </a:extLst>
              </p14:cNvPr>
              <p14:cNvContentPartPr/>
              <p14:nvPr/>
            </p14:nvContentPartPr>
            <p14:xfrm>
              <a:off x="7500670" y="2046348"/>
              <a:ext cx="283320" cy="360"/>
            </p14:xfrm>
          </p:contentPart>
        </mc:Choice>
        <mc:Fallback>
          <p:pic>
            <p:nvPicPr>
              <p:cNvPr id="5" name="Mürekkep 4">
                <a:extLst>
                  <a:ext uri="{FF2B5EF4-FFF2-40B4-BE49-F238E27FC236}">
                    <a16:creationId xmlns:a16="http://schemas.microsoft.com/office/drawing/2014/main" id="{52419E79-20DC-0AE7-ACA3-1873A6D574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64670" y="1974708"/>
                <a:ext cx="35496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Mürekkep 6">
                <a:extLst>
                  <a:ext uri="{FF2B5EF4-FFF2-40B4-BE49-F238E27FC236}">
                    <a16:creationId xmlns:a16="http://schemas.microsoft.com/office/drawing/2014/main" id="{5F1A588B-2983-2557-CF2F-92EFE09EF181}"/>
                  </a:ext>
                </a:extLst>
              </p14:cNvPr>
              <p14:cNvContentPartPr/>
              <p14:nvPr/>
            </p14:nvContentPartPr>
            <p14:xfrm>
              <a:off x="268990" y="2019348"/>
              <a:ext cx="412560" cy="3240"/>
            </p14:xfrm>
          </p:contentPart>
        </mc:Choice>
        <mc:Fallback>
          <p:pic>
            <p:nvPicPr>
              <p:cNvPr id="7" name="Mürekkep 6">
                <a:extLst>
                  <a:ext uri="{FF2B5EF4-FFF2-40B4-BE49-F238E27FC236}">
                    <a16:creationId xmlns:a16="http://schemas.microsoft.com/office/drawing/2014/main" id="{5F1A588B-2983-2557-CF2F-92EFE09EF1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9990" y="2010348"/>
                <a:ext cx="43020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Mürekkep 8">
                <a:extLst>
                  <a:ext uri="{FF2B5EF4-FFF2-40B4-BE49-F238E27FC236}">
                    <a16:creationId xmlns:a16="http://schemas.microsoft.com/office/drawing/2014/main" id="{86260E1B-45FB-B66D-7C99-850CFAC66777}"/>
                  </a:ext>
                </a:extLst>
              </p14:cNvPr>
              <p14:cNvContentPartPr/>
              <p14:nvPr/>
            </p14:nvContentPartPr>
            <p14:xfrm>
              <a:off x="7512910" y="2190708"/>
              <a:ext cx="230040" cy="160200"/>
            </p14:xfrm>
          </p:contentPart>
        </mc:Choice>
        <mc:Fallback>
          <p:pic>
            <p:nvPicPr>
              <p:cNvPr id="9" name="Mürekkep 8">
                <a:extLst>
                  <a:ext uri="{FF2B5EF4-FFF2-40B4-BE49-F238E27FC236}">
                    <a16:creationId xmlns:a16="http://schemas.microsoft.com/office/drawing/2014/main" id="{86260E1B-45FB-B66D-7C99-850CFAC667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04270" y="2182068"/>
                <a:ext cx="247680" cy="17784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Metin kutusu 9">
            <a:extLst>
              <a:ext uri="{FF2B5EF4-FFF2-40B4-BE49-F238E27FC236}">
                <a16:creationId xmlns:a16="http://schemas.microsoft.com/office/drawing/2014/main" id="{0A233958-80ED-F536-9737-01E999D61F20}"/>
              </a:ext>
            </a:extLst>
          </p:cNvPr>
          <p:cNvSpPr txBox="1"/>
          <p:nvPr/>
        </p:nvSpPr>
        <p:spPr>
          <a:xfrm>
            <a:off x="358313" y="4724400"/>
            <a:ext cx="48232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*Not işlemleri menüsünden dersinizin olduğu bölüme girip şekilde kırmızı ile gösterilen düzenle kutucuğuna gelerek dersinize ait </a:t>
            </a:r>
            <a:r>
              <a:rPr lang="tr-TR" b="1" dirty="0"/>
              <a:t>YID, YSSN ve Bütünleme Raporlarının </a:t>
            </a:r>
            <a:r>
              <a:rPr lang="tr-TR" dirty="0"/>
              <a:t>çıktısını pdf olarak indirebilirsiniz.</a:t>
            </a:r>
          </a:p>
        </p:txBody>
      </p:sp>
      <p:pic>
        <p:nvPicPr>
          <p:cNvPr id="11" name="Resim 10" descr="ekran görüntüsü, metin içeren bir resim&#10;&#10;Açıklama otomatik olarak oluşturuldu">
            <a:extLst>
              <a:ext uri="{FF2B5EF4-FFF2-40B4-BE49-F238E27FC236}">
                <a16:creationId xmlns:a16="http://schemas.microsoft.com/office/drawing/2014/main" id="{9452AADA-A8F2-96B6-462A-F2AC11C4F6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306291"/>
            <a:ext cx="6271087" cy="3200218"/>
          </a:xfrm>
          <a:prstGeom prst="rect">
            <a:avLst/>
          </a:prstGeom>
        </p:spPr>
      </p:pic>
      <p:grpSp>
        <p:nvGrpSpPr>
          <p:cNvPr id="22" name="Grup 21">
            <a:extLst>
              <a:ext uri="{FF2B5EF4-FFF2-40B4-BE49-F238E27FC236}">
                <a16:creationId xmlns:a16="http://schemas.microsoft.com/office/drawing/2014/main" id="{AEF9D685-09B5-9EEB-B5C8-491FA18B2424}"/>
              </a:ext>
            </a:extLst>
          </p:cNvPr>
          <p:cNvGrpSpPr/>
          <p:nvPr/>
        </p:nvGrpSpPr>
        <p:grpSpPr>
          <a:xfrm>
            <a:off x="9932830" y="5582628"/>
            <a:ext cx="1728000" cy="34560"/>
            <a:chOff x="9932830" y="5582628"/>
            <a:chExt cx="1728000" cy="34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6" name="Mürekkep 15">
                  <a:extLst>
                    <a:ext uri="{FF2B5EF4-FFF2-40B4-BE49-F238E27FC236}">
                      <a16:creationId xmlns:a16="http://schemas.microsoft.com/office/drawing/2014/main" id="{0710B51A-8774-C8D5-BCDE-AD36D46878D3}"/>
                    </a:ext>
                  </a:extLst>
                </p14:cNvPr>
                <p14:cNvContentPartPr/>
                <p14:nvPr/>
              </p14:nvContentPartPr>
              <p14:xfrm>
                <a:off x="9932830" y="5582628"/>
                <a:ext cx="382680" cy="10440"/>
              </p14:xfrm>
            </p:contentPart>
          </mc:Choice>
          <mc:Fallback>
            <p:pic>
              <p:nvPicPr>
                <p:cNvPr id="16" name="Mürekkep 15">
                  <a:extLst>
                    <a:ext uri="{FF2B5EF4-FFF2-40B4-BE49-F238E27FC236}">
                      <a16:creationId xmlns:a16="http://schemas.microsoft.com/office/drawing/2014/main" id="{0710B51A-8774-C8D5-BCDE-AD36D46878D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923830" y="5573988"/>
                  <a:ext cx="4003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7" name="Mürekkep 16">
                  <a:extLst>
                    <a:ext uri="{FF2B5EF4-FFF2-40B4-BE49-F238E27FC236}">
                      <a16:creationId xmlns:a16="http://schemas.microsoft.com/office/drawing/2014/main" id="{CE7AE004-B7CC-379D-20BF-CA025415B8C8}"/>
                    </a:ext>
                  </a:extLst>
                </p14:cNvPr>
                <p14:cNvContentPartPr/>
                <p14:nvPr/>
              </p14:nvContentPartPr>
              <p14:xfrm>
                <a:off x="10490830" y="5600988"/>
                <a:ext cx="418320" cy="16200"/>
              </p14:xfrm>
            </p:contentPart>
          </mc:Choice>
          <mc:Fallback>
            <p:pic>
              <p:nvPicPr>
                <p:cNvPr id="17" name="Mürekkep 16">
                  <a:extLst>
                    <a:ext uri="{FF2B5EF4-FFF2-40B4-BE49-F238E27FC236}">
                      <a16:creationId xmlns:a16="http://schemas.microsoft.com/office/drawing/2014/main" id="{CE7AE004-B7CC-379D-20BF-CA025415B8C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482190" y="5592348"/>
                  <a:ext cx="4359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0" name="Mürekkep 19">
                  <a:extLst>
                    <a:ext uri="{FF2B5EF4-FFF2-40B4-BE49-F238E27FC236}">
                      <a16:creationId xmlns:a16="http://schemas.microsoft.com/office/drawing/2014/main" id="{B0261D4B-C0B7-9C09-4C0F-98FFBC6CA190}"/>
                    </a:ext>
                  </a:extLst>
                </p14:cNvPr>
                <p14:cNvContentPartPr/>
                <p14:nvPr/>
              </p14:nvContentPartPr>
              <p14:xfrm>
                <a:off x="11157550" y="5584068"/>
                <a:ext cx="503280" cy="8280"/>
              </p14:xfrm>
            </p:contentPart>
          </mc:Choice>
          <mc:Fallback>
            <p:pic>
              <p:nvPicPr>
                <p:cNvPr id="20" name="Mürekkep 19">
                  <a:extLst>
                    <a:ext uri="{FF2B5EF4-FFF2-40B4-BE49-F238E27FC236}">
                      <a16:creationId xmlns:a16="http://schemas.microsoft.com/office/drawing/2014/main" id="{B0261D4B-C0B7-9C09-4C0F-98FFBC6CA19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1148910" y="5575428"/>
                  <a:ext cx="520920" cy="25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57C56726-DA3A-68CD-F57B-B457F928EB30}"/>
              </a:ext>
            </a:extLst>
          </p:cNvPr>
          <p:cNvSpPr txBox="1"/>
          <p:nvPr/>
        </p:nvSpPr>
        <p:spPr>
          <a:xfrm>
            <a:off x="8241496" y="351491"/>
            <a:ext cx="2326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highlight>
                  <a:srgbClr val="FFFF00"/>
                </a:highlight>
              </a:rPr>
              <a:t>-YID Raporu</a:t>
            </a:r>
          </a:p>
          <a:p>
            <a:r>
              <a:rPr lang="tr-TR" b="1" dirty="0">
                <a:highlight>
                  <a:srgbClr val="FFFF00"/>
                </a:highlight>
              </a:rPr>
              <a:t>-YSSN Raporu</a:t>
            </a:r>
          </a:p>
          <a:p>
            <a:r>
              <a:rPr lang="tr-TR" b="1" dirty="0">
                <a:highlight>
                  <a:srgbClr val="FFFF00"/>
                </a:highlight>
              </a:rPr>
              <a:t>-Bütünleme Raporu</a:t>
            </a:r>
            <a:endParaRPr lang="tr-T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51471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ekran görüntüsü, metin, sayı, numara, yazılım içeren bir resim&#10;&#10;Açıklama otomatik olarak oluşturuldu">
            <a:extLst>
              <a:ext uri="{FF2B5EF4-FFF2-40B4-BE49-F238E27FC236}">
                <a16:creationId xmlns:a16="http://schemas.microsoft.com/office/drawing/2014/main" id="{F2C7BBAB-2952-76E9-24D7-E045A8E9B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1"/>
            <a:ext cx="5557685" cy="28956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AD95133E-7CDD-E200-3F79-C50E7E9D5CBB}"/>
              </a:ext>
            </a:extLst>
          </p:cNvPr>
          <p:cNvSpPr txBox="1"/>
          <p:nvPr/>
        </p:nvSpPr>
        <p:spPr>
          <a:xfrm>
            <a:off x="838200" y="4564519"/>
            <a:ext cx="90141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-</a:t>
            </a:r>
            <a:r>
              <a:rPr lang="tr-TR" u="sng" dirty="0"/>
              <a:t>Bologna İşlemleri </a:t>
            </a:r>
            <a:r>
              <a:rPr lang="tr-TR" dirty="0"/>
              <a:t>menüsünden </a:t>
            </a:r>
            <a:r>
              <a:rPr lang="tr-TR" u="sng" dirty="0"/>
              <a:t>Ders Planlarına </a:t>
            </a:r>
            <a:r>
              <a:rPr lang="tr-TR" dirty="0"/>
              <a:t>girip, müfredattan kendi dersinizin üzerine tıklayarak, ders izlencesini pdf olarak indirebilirsiniz.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6" name="Resim 5" descr="ekran görüntüsü, metin içeren bir resim&#10;&#10;Açıklama otomatik olarak oluşturuldu">
            <a:extLst>
              <a:ext uri="{FF2B5EF4-FFF2-40B4-BE49-F238E27FC236}">
                <a16:creationId xmlns:a16="http://schemas.microsoft.com/office/drawing/2014/main" id="{26D940D4-BAA5-840E-DE3E-051A6FDD71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093152"/>
            <a:ext cx="5562600" cy="2974652"/>
          </a:xfrm>
          <a:prstGeom prst="rect">
            <a:avLst/>
          </a:prstGeom>
        </p:spPr>
      </p:pic>
      <p:sp>
        <p:nvSpPr>
          <p:cNvPr id="12" name="Sağ Ok 11">
            <a:extLst>
              <a:ext uri="{FF2B5EF4-FFF2-40B4-BE49-F238E27FC236}">
                <a16:creationId xmlns:a16="http://schemas.microsoft.com/office/drawing/2014/main" id="{0D6C72A0-1902-A49B-8C52-5C016C0B30A9}"/>
              </a:ext>
            </a:extLst>
          </p:cNvPr>
          <p:cNvSpPr/>
          <p:nvPr/>
        </p:nvSpPr>
        <p:spPr>
          <a:xfrm>
            <a:off x="10515600" y="1717222"/>
            <a:ext cx="152400" cy="7075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Sol Ok 13">
            <a:extLst>
              <a:ext uri="{FF2B5EF4-FFF2-40B4-BE49-F238E27FC236}">
                <a16:creationId xmlns:a16="http://schemas.microsoft.com/office/drawing/2014/main" id="{2370158E-FD81-8505-5959-7254D94EAA3F}"/>
              </a:ext>
            </a:extLst>
          </p:cNvPr>
          <p:cNvSpPr/>
          <p:nvPr/>
        </p:nvSpPr>
        <p:spPr>
          <a:xfrm>
            <a:off x="685800" y="1447800"/>
            <a:ext cx="381000" cy="4571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2886ADF4-228D-CE30-EAF2-6D4091A33F73}"/>
              </a:ext>
            </a:extLst>
          </p:cNvPr>
          <p:cNvCxnSpPr>
            <a:cxnSpLocks/>
          </p:cNvCxnSpPr>
          <p:nvPr/>
        </p:nvCxnSpPr>
        <p:spPr>
          <a:xfrm>
            <a:off x="10668000" y="1787980"/>
            <a:ext cx="1524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E94E5A75-B60C-6D71-1F15-F5318103AC3B}"/>
              </a:ext>
            </a:extLst>
          </p:cNvPr>
          <p:cNvSpPr txBox="1"/>
          <p:nvPr/>
        </p:nvSpPr>
        <p:spPr>
          <a:xfrm>
            <a:off x="7010400" y="226427"/>
            <a:ext cx="344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highlight>
                  <a:srgbClr val="FFFF00"/>
                </a:highlight>
              </a:rPr>
              <a:t>DERS İZLENCESİ (BOLOGNA)</a:t>
            </a:r>
          </a:p>
        </p:txBody>
      </p:sp>
    </p:spTree>
    <p:extLst>
      <p:ext uri="{BB962C8B-B14F-4D97-AF65-F5344CB8AC3E}">
        <p14:creationId xmlns:p14="http://schemas.microsoft.com/office/powerpoint/2010/main" val="713228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229</Words>
  <Application>Microsoft Macintosh PowerPoint</Application>
  <PresentationFormat>Geniş ekran</PresentationFormat>
  <Paragraphs>28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 MT</vt:lpstr>
      <vt:lpstr>Calibri</vt:lpstr>
      <vt:lpstr>Segoe UI Symbol</vt:lpstr>
      <vt:lpstr>Times New Roman</vt:lpstr>
      <vt:lpstr>Office Theme</vt:lpstr>
      <vt:lpstr>PowerPoint Sunusu</vt:lpstr>
      <vt:lpstr>OBS GİRİŞİ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Aysun Katmerlikaya</cp:lastModifiedBy>
  <cp:revision>2</cp:revision>
  <dcterms:created xsi:type="dcterms:W3CDTF">2026-06-29T07:14:42Z</dcterms:created>
  <dcterms:modified xsi:type="dcterms:W3CDTF">2026-06-30T06:29:43Z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2025-09-18T00:00:00Z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2026-06-29T00:00:00Z</vt:filetime>
  </property>
  <property fmtid="{D5CDD505-2E9C-101B-9397-08002B2CF9AE}" pid="6" name="Producer">
    <vt:lpwstr>www.ilovepdf.com</vt:lpwstr>
  </property>
</Properties>
</file>